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538" r:id="rId3"/>
    <p:sldId id="515" r:id="rId4"/>
    <p:sldId id="516" r:id="rId5"/>
    <p:sldId id="539" r:id="rId6"/>
    <p:sldId id="521" r:id="rId7"/>
    <p:sldId id="524" r:id="rId8"/>
    <p:sldId id="525" r:id="rId9"/>
    <p:sldId id="518" r:id="rId10"/>
    <p:sldId id="455" r:id="rId11"/>
    <p:sldId id="522" r:id="rId12"/>
    <p:sldId id="352" r:id="rId13"/>
    <p:sldId id="528" r:id="rId14"/>
    <p:sldId id="529" r:id="rId15"/>
    <p:sldId id="530" r:id="rId16"/>
    <p:sldId id="531" r:id="rId17"/>
    <p:sldId id="532" r:id="rId18"/>
    <p:sldId id="533" r:id="rId19"/>
    <p:sldId id="534" r:id="rId20"/>
    <p:sldId id="535" r:id="rId21"/>
    <p:sldId id="377" r:id="rId22"/>
    <p:sldId id="537" r:id="rId23"/>
    <p:sldId id="536" r:id="rId24"/>
    <p:sldId id="38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82245"/>
  </p:normalViewPr>
  <p:slideViewPr>
    <p:cSldViewPr snapToGrid="0" snapToObjects="1">
      <p:cViewPr varScale="1">
        <p:scale>
          <a:sx n="104" d="100"/>
          <a:sy n="104" d="100"/>
        </p:scale>
        <p:origin x="2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53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1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5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70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7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80E33229-149E-884F-9D4F-0BDF2A7ED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DEE93B-26B6-364C-ABDB-AA2C658ECDD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9C9ABA5A-6EA5-574F-B54A-C3B53C6614D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50C146F-829E-3245-A3F6-E6B502FCA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80E33229-149E-884F-9D4F-0BDF2A7ED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DEE93B-26B6-364C-ABDB-AA2C658ECDD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9C9ABA5A-6EA5-574F-B54A-C3B53C6614D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50C146F-829E-3245-A3F6-E6B502FCA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750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Dunite</a:t>
            </a:r>
            <a:r>
              <a:rPr lang="en-US" dirty="0"/>
              <a:t> is olivine-rich peridotite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26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Dunite</a:t>
            </a:r>
            <a:r>
              <a:rPr lang="en-US" dirty="0"/>
              <a:t> is olivine-rich peridotite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6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5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3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75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5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6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8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12: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Heat </a:t>
            </a:r>
            <a:r>
              <a:rPr lang="en-US" sz="2900" u="sng">
                <a:latin typeface="Segoe UI Symbol" panose="020B0502040204020203" pitchFamily="34" charset="0"/>
                <a:ea typeface="Segoe UI Symbol" panose="020B0502040204020203" pitchFamily="34" charset="0"/>
              </a:rPr>
              <a:t>Transfer II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Oceanic plate formation/cooling: The basic model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E99F41-502F-8B48-9846-B7CEBD8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2" y="927299"/>
            <a:ext cx="8452856" cy="4525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4787D4-E79B-CA4C-A3CF-23C39C731CCE}"/>
              </a:ext>
            </a:extLst>
          </p:cNvPr>
          <p:cNvSpPr txBox="1"/>
          <p:nvPr/>
        </p:nvSpPr>
        <p:spPr>
          <a:xfrm>
            <a:off x="5075747" y="6463956"/>
            <a:ext cx="513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David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Sandwell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@ SIO, 2001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98897-84B8-7C40-B8B6-9E57F800FEB7}"/>
              </a:ext>
            </a:extLst>
          </p:cNvPr>
          <p:cNvSpPr txBox="1"/>
          <p:nvPr/>
        </p:nvSpPr>
        <p:spPr>
          <a:xfrm>
            <a:off x="-152400" y="46365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Halfspace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cooling”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5462-4FE0-E145-B2ED-19CC6227FAF3}"/>
              </a:ext>
            </a:extLst>
          </p:cNvPr>
          <p:cNvSpPr txBox="1"/>
          <p:nvPr/>
        </p:nvSpPr>
        <p:spPr>
          <a:xfrm>
            <a:off x="79255" y="1164981"/>
            <a:ext cx="134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ridge axis</a:t>
            </a:r>
          </a:p>
        </p:txBody>
      </p:sp>
    </p:spTree>
    <p:extLst>
      <p:ext uri="{BB962C8B-B14F-4D97-AF65-F5344CB8AC3E}">
        <p14:creationId xmlns:p14="http://schemas.microsoft.com/office/powerpoint/2010/main" val="334817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5663429-E2CD-0640-8E83-AE9E1D23FA89}"/>
              </a:ext>
            </a:extLst>
          </p:cNvPr>
          <p:cNvSpPr txBox="1"/>
          <p:nvPr/>
        </p:nvSpPr>
        <p:spPr>
          <a:xfrm>
            <a:off x="5075747" y="6463956"/>
            <a:ext cx="513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David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Sandwell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@ SIO, 2001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Oceanic plate formation/cooling: The basic model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E99F41-502F-8B48-9846-B7CEBD8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2" y="927299"/>
            <a:ext cx="8452856" cy="45256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5C872-8DCE-5B47-8B6E-116D270A0505}"/>
              </a:ext>
            </a:extLst>
          </p:cNvPr>
          <p:cNvSpPr/>
          <p:nvPr/>
        </p:nvSpPr>
        <p:spPr>
          <a:xfrm>
            <a:off x="1219203" y="4268149"/>
            <a:ext cx="5852981" cy="24044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32C02-75DC-954E-B7CA-406FA7653EC0}"/>
              </a:ext>
            </a:extLst>
          </p:cNvPr>
          <p:cNvSpPr txBox="1"/>
          <p:nvPr/>
        </p:nvSpPr>
        <p:spPr>
          <a:xfrm>
            <a:off x="-2133601" y="428050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Goal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 Solve: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17C78EC-A2C4-A74A-B6FF-E1762DFD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071" y="4860438"/>
            <a:ext cx="1974443" cy="116969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AA7A82F-115C-AF44-B1BF-7E3ABBD8B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76796"/>
            <a:ext cx="2231982" cy="1806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4EEB7-7EED-7C47-8149-97B70AF17D42}"/>
              </a:ext>
            </a:extLst>
          </p:cNvPr>
          <p:cNvSpPr txBox="1"/>
          <p:nvPr/>
        </p:nvSpPr>
        <p:spPr>
          <a:xfrm>
            <a:off x="1157418" y="427249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Subject to: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B8F52-FF43-5F4C-9564-47CCF1011BDB}"/>
              </a:ext>
            </a:extLst>
          </p:cNvPr>
          <p:cNvSpPr txBox="1"/>
          <p:nvPr/>
        </p:nvSpPr>
        <p:spPr>
          <a:xfrm>
            <a:off x="-152400" y="46365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Halfspace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cooling”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82BC-3D23-584F-8DCC-D976BAB23945}"/>
              </a:ext>
            </a:extLst>
          </p:cNvPr>
          <p:cNvSpPr txBox="1"/>
          <p:nvPr/>
        </p:nvSpPr>
        <p:spPr>
          <a:xfrm>
            <a:off x="79255" y="1164981"/>
            <a:ext cx="134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ridge axis</a:t>
            </a:r>
          </a:p>
        </p:txBody>
      </p:sp>
    </p:spTree>
    <p:extLst>
      <p:ext uri="{BB962C8B-B14F-4D97-AF65-F5344CB8AC3E}">
        <p14:creationId xmlns:p14="http://schemas.microsoft.com/office/powerpoint/2010/main" val="325194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852545"/>
            <a:ext cx="565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Derive the half-space cooling solution to time-dependent conduction 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18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Bathymetry prediction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195344-DCB2-1F48-8561-C1BEB3631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85" y="546166"/>
            <a:ext cx="7617430" cy="3535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30DDF48-8073-2A4A-8150-347DE2E764BC}"/>
              </a:ext>
            </a:extLst>
          </p:cNvPr>
          <p:cNvSpPr/>
          <p:nvPr/>
        </p:nvSpPr>
        <p:spPr>
          <a:xfrm>
            <a:off x="208344" y="3523525"/>
            <a:ext cx="8746757" cy="104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1A3D05-187F-7C42-9309-E348E37CBC24}"/>
              </a:ext>
            </a:extLst>
          </p:cNvPr>
          <p:cNvSpPr/>
          <p:nvPr/>
        </p:nvSpPr>
        <p:spPr>
          <a:xfrm>
            <a:off x="360744" y="3675925"/>
            <a:ext cx="8746757" cy="104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A626AB-8D46-EB4D-9C9D-301AA75BF473}"/>
              </a:ext>
            </a:extLst>
          </p:cNvPr>
          <p:cNvSpPr/>
          <p:nvPr/>
        </p:nvSpPr>
        <p:spPr>
          <a:xfrm>
            <a:off x="354798" y="3590402"/>
            <a:ext cx="860030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assume isostatic equilibrium and use temperature distribution (and hence density distribution) to calculate bathymetry.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8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18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Bathymetry prediction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195344-DCB2-1F48-8561-C1BEB363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85" y="546166"/>
            <a:ext cx="7617430" cy="3535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6A58A1-67D9-BF4F-9A1E-BBF5BBDF1479}"/>
              </a:ext>
            </a:extLst>
          </p:cNvPr>
          <p:cNvSpPr/>
          <p:nvPr/>
        </p:nvSpPr>
        <p:spPr>
          <a:xfrm>
            <a:off x="3385751" y="992449"/>
            <a:ext cx="481914" cy="691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ED64E-EA32-7F47-AA42-35511E0C32A7}"/>
              </a:ext>
            </a:extLst>
          </p:cNvPr>
          <p:cNvSpPr/>
          <p:nvPr/>
        </p:nvSpPr>
        <p:spPr>
          <a:xfrm>
            <a:off x="3392052" y="1684429"/>
            <a:ext cx="469557" cy="5931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2CFCB-4927-BE49-BCD2-99707B6D4C0D}"/>
              </a:ext>
            </a:extLst>
          </p:cNvPr>
          <p:cNvSpPr/>
          <p:nvPr/>
        </p:nvSpPr>
        <p:spPr>
          <a:xfrm>
            <a:off x="3392052" y="2284988"/>
            <a:ext cx="469557" cy="9026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79D7-370B-AC4D-8DD5-59C9E9349A4E}"/>
              </a:ext>
            </a:extLst>
          </p:cNvPr>
          <p:cNvSpPr/>
          <p:nvPr/>
        </p:nvSpPr>
        <p:spPr>
          <a:xfrm>
            <a:off x="2185606" y="985015"/>
            <a:ext cx="481914" cy="8109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A1C05F-DA58-6549-8FE4-A22E092B9389}"/>
              </a:ext>
            </a:extLst>
          </p:cNvPr>
          <p:cNvSpPr/>
          <p:nvPr/>
        </p:nvSpPr>
        <p:spPr>
          <a:xfrm>
            <a:off x="2191907" y="1795939"/>
            <a:ext cx="469557" cy="7506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32559-45C2-7647-A70E-6B2F616DE01D}"/>
              </a:ext>
            </a:extLst>
          </p:cNvPr>
          <p:cNvSpPr/>
          <p:nvPr/>
        </p:nvSpPr>
        <p:spPr>
          <a:xfrm>
            <a:off x="2191907" y="2546595"/>
            <a:ext cx="469557" cy="6410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A8C26A-831B-CB4B-945E-6951A7CFEAF9}"/>
                  </a:ext>
                </a:extLst>
              </p:cNvPr>
              <p:cNvSpPr/>
              <p:nvPr/>
            </p:nvSpPr>
            <p:spPr>
              <a:xfrm>
                <a:off x="1883313" y="1190422"/>
                <a:ext cx="1086499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A8C26A-831B-CB4B-945E-6951A7CFE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13" y="1190422"/>
                <a:ext cx="1086499" cy="292388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1AA6F-B795-374E-A3B5-7474C2CAD2E3}"/>
                  </a:ext>
                </a:extLst>
              </p:cNvPr>
              <p:cNvSpPr/>
              <p:nvPr/>
            </p:nvSpPr>
            <p:spPr>
              <a:xfrm>
                <a:off x="1895187" y="1985165"/>
                <a:ext cx="1086499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1AA6F-B795-374E-A3B5-7474C2CAD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87" y="1985165"/>
                <a:ext cx="1086499" cy="292388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4A1372-BA71-CB40-9EEC-3F0A70E71AA0}"/>
                  </a:ext>
                </a:extLst>
              </p:cNvPr>
              <p:cNvSpPr/>
              <p:nvPr/>
            </p:nvSpPr>
            <p:spPr>
              <a:xfrm>
                <a:off x="1895186" y="2641796"/>
                <a:ext cx="1086499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4A1372-BA71-CB40-9EEC-3F0A70E71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86" y="2641796"/>
                <a:ext cx="1086499" cy="292388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C2ED9A-E089-6342-8479-650E4E91E06E}"/>
                  </a:ext>
                </a:extLst>
              </p:cNvPr>
              <p:cNvSpPr/>
              <p:nvPr/>
            </p:nvSpPr>
            <p:spPr>
              <a:xfrm>
                <a:off x="1883312" y="621208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C2ED9A-E089-6342-8479-650E4E91E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12" y="621208"/>
                <a:ext cx="10864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314EAA5-668B-4F46-89BF-FC58482349B6}"/>
              </a:ext>
            </a:extLst>
          </p:cNvPr>
          <p:cNvSpPr/>
          <p:nvPr/>
        </p:nvSpPr>
        <p:spPr>
          <a:xfrm>
            <a:off x="2308195" y="672339"/>
            <a:ext cx="239697" cy="2453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950861-1DC7-8E42-A166-5D8BF8761876}"/>
                  </a:ext>
                </a:extLst>
              </p:cNvPr>
              <p:cNvSpPr/>
              <p:nvPr/>
            </p:nvSpPr>
            <p:spPr>
              <a:xfrm>
                <a:off x="3025826" y="629151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950861-1DC7-8E42-A166-5D8BF8761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26" y="629151"/>
                <a:ext cx="10864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1702C67-A375-4E4F-9E15-4041518DF51B}"/>
              </a:ext>
            </a:extLst>
          </p:cNvPr>
          <p:cNvSpPr/>
          <p:nvPr/>
        </p:nvSpPr>
        <p:spPr>
          <a:xfrm>
            <a:off x="3450709" y="680282"/>
            <a:ext cx="239697" cy="2453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E2851-3790-9045-9B16-75DD91BFC266}"/>
              </a:ext>
            </a:extLst>
          </p:cNvPr>
          <p:cNvCxnSpPr>
            <a:cxnSpLocks/>
          </p:cNvCxnSpPr>
          <p:nvPr/>
        </p:nvCxnSpPr>
        <p:spPr>
          <a:xfrm>
            <a:off x="4112325" y="974429"/>
            <a:ext cx="0" cy="716723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5C76AD-C1B1-D04A-AFA7-264AE80C42D1}"/>
                  </a:ext>
                </a:extLst>
              </p:cNvPr>
              <p:cNvSpPr/>
              <p:nvPr/>
            </p:nvSpPr>
            <p:spPr>
              <a:xfrm>
                <a:off x="3726373" y="1786599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h</m:t>
                      </m:r>
                      <m:r>
                        <a:rPr lang="en-US" sz="16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𝑙</m:t>
                      </m:r>
                    </m:oMath>
                  </m:oMathPara>
                </a14:m>
                <a:endParaRPr lang="en-US" sz="1600" baseline="-25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5C76AD-C1B1-D04A-AFA7-264AE80C4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3" y="1786599"/>
                <a:ext cx="108649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30DDF48-8073-2A4A-8150-347DE2E764BC}"/>
              </a:ext>
            </a:extLst>
          </p:cNvPr>
          <p:cNvSpPr/>
          <p:nvPr/>
        </p:nvSpPr>
        <p:spPr>
          <a:xfrm>
            <a:off x="208344" y="3523525"/>
            <a:ext cx="8746757" cy="104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EBF96-132C-D24F-B28C-D8FF9AF67CC2}"/>
                  </a:ext>
                </a:extLst>
              </p:cNvPr>
              <p:cNvSpPr/>
              <p:nvPr/>
            </p:nvSpPr>
            <p:spPr>
              <a:xfrm>
                <a:off x="354798" y="3590402"/>
                <a:ext cx="8600303" cy="3279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assume isostatic equilibrium and use temperature distribution (and hence density distribution) to calculate bathymetry.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(Simplified) isostatic balance: 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600" dirty="0">
                    <a:ea typeface="Segoe UI Symbol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600" dirty="0">
                    <a:ea typeface="Segoe UI Symbol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 </m:t>
                        </m:r>
                      </m:sub>
                    </m:sSub>
                  </m:oMath>
                </a14:m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 </m:t>
                        </m:r>
                      </m:sub>
                    </m:sSub>
                  </m:oMath>
                </a14:m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600" dirty="0">
                    <a:ea typeface="Segoe UI Symbol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,2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>
                            <a:latin typeface="Segoe UI Symbol" panose="020B0502040204020203" pitchFamily="34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600" dirty="0">
                            <a:ea typeface="Segoe UI Symbol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)=(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sz="1600" dirty="0"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EBF96-132C-D24F-B28C-D8FF9AF67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98" y="3590402"/>
                <a:ext cx="8600303" cy="3279359"/>
              </a:xfrm>
              <a:prstGeom prst="rect">
                <a:avLst/>
              </a:prstGeom>
              <a:blipFill>
                <a:blip r:embed="rId10"/>
                <a:stretch>
                  <a:fillRect l="-442" t="-1158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2206DC-7C77-1D4D-849A-8E6D77E86978}"/>
              </a:ext>
            </a:extLst>
          </p:cNvPr>
          <p:cNvCxnSpPr>
            <a:cxnSpLocks/>
          </p:cNvCxnSpPr>
          <p:nvPr/>
        </p:nvCxnSpPr>
        <p:spPr>
          <a:xfrm>
            <a:off x="4112325" y="1684428"/>
            <a:ext cx="0" cy="600559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3C7368-FDC9-EA45-B8F1-3C90E800DA4E}"/>
              </a:ext>
            </a:extLst>
          </p:cNvPr>
          <p:cNvCxnSpPr>
            <a:cxnSpLocks/>
          </p:cNvCxnSpPr>
          <p:nvPr/>
        </p:nvCxnSpPr>
        <p:spPr>
          <a:xfrm>
            <a:off x="4112325" y="2277553"/>
            <a:ext cx="0" cy="941171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D74EC8-F902-944B-B399-E201D2E14517}"/>
                  </a:ext>
                </a:extLst>
              </p:cNvPr>
              <p:cNvSpPr/>
              <p:nvPr/>
            </p:nvSpPr>
            <p:spPr>
              <a:xfrm>
                <a:off x="3726372" y="1018949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h</m:t>
                      </m:r>
                      <m:r>
                        <a:rPr lang="en-US" sz="16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𝑤</m:t>
                      </m:r>
                    </m:oMath>
                  </m:oMathPara>
                </a14:m>
                <a:endParaRPr lang="en-US" sz="1600" baseline="-25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D74EC8-F902-944B-B399-E201D2E14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2" y="1018949"/>
                <a:ext cx="108649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4B19D03-A783-B642-B102-D2C239D9755A}"/>
                  </a:ext>
                </a:extLst>
              </p:cNvPr>
              <p:cNvSpPr/>
              <p:nvPr/>
            </p:nvSpPr>
            <p:spPr>
              <a:xfrm>
                <a:off x="3726372" y="2485785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h</m:t>
                      </m:r>
                      <m:r>
                        <a:rPr lang="en-US" sz="16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𝑎</m:t>
                      </m:r>
                    </m:oMath>
                  </m:oMathPara>
                </a14:m>
                <a:endParaRPr lang="en-US" sz="1600" baseline="-25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4B19D03-A783-B642-B102-D2C239D9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2" y="2485785"/>
                <a:ext cx="108649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4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18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Bathymetry prediction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195344-DCB2-1F48-8561-C1BEB363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85" y="546166"/>
            <a:ext cx="7617430" cy="3535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6A58A1-67D9-BF4F-9A1E-BBF5BBDF1479}"/>
              </a:ext>
            </a:extLst>
          </p:cNvPr>
          <p:cNvSpPr/>
          <p:nvPr/>
        </p:nvSpPr>
        <p:spPr>
          <a:xfrm>
            <a:off x="3385751" y="992449"/>
            <a:ext cx="481914" cy="691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ED64E-EA32-7F47-AA42-35511E0C32A7}"/>
              </a:ext>
            </a:extLst>
          </p:cNvPr>
          <p:cNvSpPr/>
          <p:nvPr/>
        </p:nvSpPr>
        <p:spPr>
          <a:xfrm>
            <a:off x="3392052" y="1684429"/>
            <a:ext cx="469557" cy="5931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2CFCB-4927-BE49-BCD2-99707B6D4C0D}"/>
              </a:ext>
            </a:extLst>
          </p:cNvPr>
          <p:cNvSpPr/>
          <p:nvPr/>
        </p:nvSpPr>
        <p:spPr>
          <a:xfrm>
            <a:off x="3392052" y="2284988"/>
            <a:ext cx="469557" cy="9026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79D7-370B-AC4D-8DD5-59C9E9349A4E}"/>
              </a:ext>
            </a:extLst>
          </p:cNvPr>
          <p:cNvSpPr/>
          <p:nvPr/>
        </p:nvSpPr>
        <p:spPr>
          <a:xfrm>
            <a:off x="2185606" y="985015"/>
            <a:ext cx="481914" cy="8109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A1C05F-DA58-6549-8FE4-A22E092B9389}"/>
              </a:ext>
            </a:extLst>
          </p:cNvPr>
          <p:cNvSpPr/>
          <p:nvPr/>
        </p:nvSpPr>
        <p:spPr>
          <a:xfrm>
            <a:off x="2191907" y="1795939"/>
            <a:ext cx="469557" cy="7506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32559-45C2-7647-A70E-6B2F616DE01D}"/>
              </a:ext>
            </a:extLst>
          </p:cNvPr>
          <p:cNvSpPr/>
          <p:nvPr/>
        </p:nvSpPr>
        <p:spPr>
          <a:xfrm>
            <a:off x="2191907" y="2546595"/>
            <a:ext cx="469557" cy="6410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A8C26A-831B-CB4B-945E-6951A7CFEAF9}"/>
                  </a:ext>
                </a:extLst>
              </p:cNvPr>
              <p:cNvSpPr/>
              <p:nvPr/>
            </p:nvSpPr>
            <p:spPr>
              <a:xfrm>
                <a:off x="1883313" y="1190422"/>
                <a:ext cx="1086499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A8C26A-831B-CB4B-945E-6951A7CFE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13" y="1190422"/>
                <a:ext cx="1086499" cy="292388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1AA6F-B795-374E-A3B5-7474C2CAD2E3}"/>
                  </a:ext>
                </a:extLst>
              </p:cNvPr>
              <p:cNvSpPr/>
              <p:nvPr/>
            </p:nvSpPr>
            <p:spPr>
              <a:xfrm>
                <a:off x="1895187" y="1985165"/>
                <a:ext cx="1086499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1AA6F-B795-374E-A3B5-7474C2CAD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87" y="1985165"/>
                <a:ext cx="1086499" cy="292388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4A1372-BA71-CB40-9EEC-3F0A70E71AA0}"/>
                  </a:ext>
                </a:extLst>
              </p:cNvPr>
              <p:cNvSpPr/>
              <p:nvPr/>
            </p:nvSpPr>
            <p:spPr>
              <a:xfrm>
                <a:off x="1895186" y="2641796"/>
                <a:ext cx="1086499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4A1372-BA71-CB40-9EEC-3F0A70E71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86" y="2641796"/>
                <a:ext cx="1086499" cy="292388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C2ED9A-E089-6342-8479-650E4E91E06E}"/>
                  </a:ext>
                </a:extLst>
              </p:cNvPr>
              <p:cNvSpPr/>
              <p:nvPr/>
            </p:nvSpPr>
            <p:spPr>
              <a:xfrm>
                <a:off x="1883312" y="621208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C2ED9A-E089-6342-8479-650E4E91E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12" y="621208"/>
                <a:ext cx="10864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314EAA5-668B-4F46-89BF-FC58482349B6}"/>
              </a:ext>
            </a:extLst>
          </p:cNvPr>
          <p:cNvSpPr/>
          <p:nvPr/>
        </p:nvSpPr>
        <p:spPr>
          <a:xfrm>
            <a:off x="2308195" y="672339"/>
            <a:ext cx="239697" cy="2453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950861-1DC7-8E42-A166-5D8BF8761876}"/>
                  </a:ext>
                </a:extLst>
              </p:cNvPr>
              <p:cNvSpPr/>
              <p:nvPr/>
            </p:nvSpPr>
            <p:spPr>
              <a:xfrm>
                <a:off x="3025826" y="629151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950861-1DC7-8E42-A166-5D8BF8761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26" y="629151"/>
                <a:ext cx="10864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1702C67-A375-4E4F-9E15-4041518DF51B}"/>
              </a:ext>
            </a:extLst>
          </p:cNvPr>
          <p:cNvSpPr/>
          <p:nvPr/>
        </p:nvSpPr>
        <p:spPr>
          <a:xfrm>
            <a:off x="3450709" y="680282"/>
            <a:ext cx="239697" cy="2453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E2851-3790-9045-9B16-75DD91BFC266}"/>
              </a:ext>
            </a:extLst>
          </p:cNvPr>
          <p:cNvCxnSpPr>
            <a:cxnSpLocks/>
          </p:cNvCxnSpPr>
          <p:nvPr/>
        </p:nvCxnSpPr>
        <p:spPr>
          <a:xfrm>
            <a:off x="4112325" y="974429"/>
            <a:ext cx="0" cy="716723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5C76AD-C1B1-D04A-AFA7-264AE80C42D1}"/>
                  </a:ext>
                </a:extLst>
              </p:cNvPr>
              <p:cNvSpPr/>
              <p:nvPr/>
            </p:nvSpPr>
            <p:spPr>
              <a:xfrm>
                <a:off x="3726373" y="1786599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h</m:t>
                      </m:r>
                      <m:r>
                        <a:rPr lang="en-US" sz="16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𝑙</m:t>
                      </m:r>
                    </m:oMath>
                  </m:oMathPara>
                </a14:m>
                <a:endParaRPr lang="en-US" sz="1600" baseline="-25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5C76AD-C1B1-D04A-AFA7-264AE80C4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3" y="1786599"/>
                <a:ext cx="108649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30DDF48-8073-2A4A-8150-347DE2E764BC}"/>
              </a:ext>
            </a:extLst>
          </p:cNvPr>
          <p:cNvSpPr/>
          <p:nvPr/>
        </p:nvSpPr>
        <p:spPr>
          <a:xfrm>
            <a:off x="208344" y="3523525"/>
            <a:ext cx="8746757" cy="104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EBF96-132C-D24F-B28C-D8FF9AF67CC2}"/>
                  </a:ext>
                </a:extLst>
              </p:cNvPr>
              <p:cNvSpPr/>
              <p:nvPr/>
            </p:nvSpPr>
            <p:spPr>
              <a:xfrm>
                <a:off x="354798" y="3590402"/>
                <a:ext cx="8600303" cy="3894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assume isostatic equilibrium and use temperature distribution (and hence density distribution) to calculate bathymetry.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(Simplified) isostatic balance: 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600" dirty="0">
                    <a:ea typeface="Segoe UI Symbol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1 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𝑔</m:t>
                    </m:r>
                  </m:oMath>
                </a14:m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600" dirty="0">
                    <a:ea typeface="Segoe UI Symbol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 </m:t>
                        </m:r>
                      </m:sub>
                    </m:sSub>
                  </m:oMath>
                </a14:m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 </m:t>
                        </m:r>
                      </m:sub>
                    </m:sSub>
                  </m:oMath>
                </a14:m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600" dirty="0">
                    <a:ea typeface="Segoe UI Symbol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,2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>
                            <a:latin typeface="Segoe UI Symbol" panose="020B0502040204020203" pitchFamily="34" charset="0"/>
                            <a:ea typeface="Segoe UI Symbol" panose="020B0502040204020203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600" dirty="0">
                            <a:ea typeface="Segoe UI Symbol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)=(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+</m:t>
                    </m:r>
                  </m:oMath>
                </a14:m>
                <a:r>
                  <a:rPr lang="en-US" sz="160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sz="1600" dirty="0">
                        <a:ea typeface="Segoe UI Symbol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To derive full expression for </a:t>
                </a:r>
                <a:r>
                  <a:rPr lang="en-US" sz="2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</a:t>
                </a:r>
                <a:r>
                  <a:rPr lang="en-US" sz="2000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a function of age need to insert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as a f(T) with T = the </a:t>
                </a:r>
                <a:r>
                  <a:rPr lang="en-US" sz="2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halfspace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solution (</a:t>
                </a:r>
                <a:r>
                  <a:rPr lang="en-US" sz="2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</a:t>
                </a:r>
                <a:r>
                  <a:rPr lang="en-US" sz="2000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surf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T*erf[y/(2(k*t)^0.5)]).  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EBF96-132C-D24F-B28C-D8FF9AF67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98" y="3590402"/>
                <a:ext cx="8600303" cy="3894912"/>
              </a:xfrm>
              <a:prstGeom prst="rect">
                <a:avLst/>
              </a:prstGeom>
              <a:blipFill>
                <a:blip r:embed="rId10"/>
                <a:stretch>
                  <a:fillRect l="-442" t="-974" r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2206DC-7C77-1D4D-849A-8E6D77E86978}"/>
              </a:ext>
            </a:extLst>
          </p:cNvPr>
          <p:cNvCxnSpPr>
            <a:cxnSpLocks/>
          </p:cNvCxnSpPr>
          <p:nvPr/>
        </p:nvCxnSpPr>
        <p:spPr>
          <a:xfrm>
            <a:off x="4112325" y="1684428"/>
            <a:ext cx="0" cy="600559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3C7368-FDC9-EA45-B8F1-3C90E800DA4E}"/>
              </a:ext>
            </a:extLst>
          </p:cNvPr>
          <p:cNvCxnSpPr>
            <a:cxnSpLocks/>
          </p:cNvCxnSpPr>
          <p:nvPr/>
        </p:nvCxnSpPr>
        <p:spPr>
          <a:xfrm>
            <a:off x="4112325" y="2277553"/>
            <a:ext cx="0" cy="941171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D74EC8-F902-944B-B399-E201D2E14517}"/>
                  </a:ext>
                </a:extLst>
              </p:cNvPr>
              <p:cNvSpPr/>
              <p:nvPr/>
            </p:nvSpPr>
            <p:spPr>
              <a:xfrm>
                <a:off x="3726372" y="1018949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h</m:t>
                      </m:r>
                      <m:r>
                        <a:rPr lang="en-US" sz="16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𝑤</m:t>
                      </m:r>
                    </m:oMath>
                  </m:oMathPara>
                </a14:m>
                <a:endParaRPr lang="en-US" sz="1600" baseline="-25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D74EC8-F902-944B-B399-E201D2E14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2" y="1018949"/>
                <a:ext cx="108649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4B19D03-A783-B642-B102-D2C239D9755A}"/>
                  </a:ext>
                </a:extLst>
              </p:cNvPr>
              <p:cNvSpPr/>
              <p:nvPr/>
            </p:nvSpPr>
            <p:spPr>
              <a:xfrm>
                <a:off x="3726372" y="2485785"/>
                <a:ext cx="10864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h</m:t>
                      </m:r>
                      <m:r>
                        <a:rPr lang="en-US" sz="16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𝑎</m:t>
                      </m:r>
                    </m:oMath>
                  </m:oMathPara>
                </a14:m>
                <a:endParaRPr lang="en-US" sz="1600" baseline="-25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4B19D03-A783-B642-B102-D2C239D9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2" y="2485785"/>
                <a:ext cx="108649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Half-space cooling solutions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4C2726F-FD2F-0645-BC2A-4BB66353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76" y="1327262"/>
            <a:ext cx="4406385" cy="943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75D65D-C8EB-4946-BA34-9924A0B187AB}"/>
              </a:ext>
            </a:extLst>
          </p:cNvPr>
          <p:cNvSpPr/>
          <p:nvPr/>
        </p:nvSpPr>
        <p:spPr>
          <a:xfrm>
            <a:off x="1747276" y="2270770"/>
            <a:ext cx="860030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T&amp;S: Sect. 4-23</a:t>
            </a:r>
          </a:p>
          <a:p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4681C1-0711-9D4C-A219-769320A8A0B9}"/>
              </a:ext>
            </a:extLst>
          </p:cNvPr>
          <p:cNvSpPr/>
          <p:nvPr/>
        </p:nvSpPr>
        <p:spPr>
          <a:xfrm>
            <a:off x="606052" y="851293"/>
            <a:ext cx="860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Results in the following solution for water depth (bathymetry); 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0DA9B-912C-FD4B-8D0A-6500B6CFFE75}"/>
              </a:ext>
            </a:extLst>
          </p:cNvPr>
          <p:cNvSpPr/>
          <p:nvPr/>
        </p:nvSpPr>
        <p:spPr>
          <a:xfrm>
            <a:off x="1902936" y="1327262"/>
            <a:ext cx="4406385" cy="9435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9925C6-C946-7A40-BEF8-ABD9328E779F}"/>
                  </a:ext>
                </a:extLst>
              </p:cNvPr>
              <p:cNvSpPr/>
              <p:nvPr/>
            </p:nvSpPr>
            <p:spPr>
              <a:xfrm>
                <a:off x="6495820" y="1572858"/>
                <a:ext cx="2853838" cy="34714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bathymetry </a:t>
                </a:r>
                <a14:m>
                  <m:oMath xmlns:m="http://schemas.openxmlformats.org/officeDocument/2006/math">
                    <m:r>
                      <a:rPr lang="en-US" sz="15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en-US" sz="1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</m:rad>
                  </m:oMath>
                </a14:m>
                <a:endParaRPr lang="en-US" sz="15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9925C6-C946-7A40-BEF8-ABD9328E7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820" y="1572858"/>
                <a:ext cx="2853838" cy="347146"/>
              </a:xfrm>
              <a:prstGeom prst="rect">
                <a:avLst/>
              </a:prstGeom>
              <a:blipFill>
                <a:blip r:embed="rId4"/>
                <a:stretch>
                  <a:fillRect l="-885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85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Half-space cooling solutions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DDF48-8073-2A4A-8150-347DE2E764BC}"/>
              </a:ext>
            </a:extLst>
          </p:cNvPr>
          <p:cNvSpPr/>
          <p:nvPr/>
        </p:nvSpPr>
        <p:spPr>
          <a:xfrm>
            <a:off x="208344" y="3523525"/>
            <a:ext cx="8746757" cy="104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4C2726F-FD2F-0645-BC2A-4BB66353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76" y="1327262"/>
            <a:ext cx="4406385" cy="9435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F52C1-CDB2-5C46-A254-32B9405DEEA2}"/>
              </a:ext>
            </a:extLst>
          </p:cNvPr>
          <p:cNvSpPr/>
          <p:nvPr/>
        </p:nvSpPr>
        <p:spPr>
          <a:xfrm>
            <a:off x="606052" y="2425475"/>
            <a:ext cx="860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Solutions previously derived (for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20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0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):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4681C1-0711-9D4C-A219-769320A8A0B9}"/>
              </a:ext>
            </a:extLst>
          </p:cNvPr>
          <p:cNvSpPr/>
          <p:nvPr/>
        </p:nvSpPr>
        <p:spPr>
          <a:xfrm>
            <a:off x="606052" y="851293"/>
            <a:ext cx="860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Results in the following solution for water depth (bathymetry); 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85FE96-C9B0-784C-AB3C-3872AAC8A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46" y="4190151"/>
            <a:ext cx="4775200" cy="97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09604-E0EF-B946-A4CA-BEE08939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788" y="3061161"/>
            <a:ext cx="2984500" cy="850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30DA9B-912C-FD4B-8D0A-6500B6CFFE75}"/>
              </a:ext>
            </a:extLst>
          </p:cNvPr>
          <p:cNvSpPr/>
          <p:nvPr/>
        </p:nvSpPr>
        <p:spPr>
          <a:xfrm>
            <a:off x="1902936" y="1327262"/>
            <a:ext cx="4406385" cy="9435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C8274-D822-7F45-AA94-339953509E5A}"/>
              </a:ext>
            </a:extLst>
          </p:cNvPr>
          <p:cNvSpPr/>
          <p:nvPr/>
        </p:nvSpPr>
        <p:spPr>
          <a:xfrm>
            <a:off x="2389832" y="3011824"/>
            <a:ext cx="3306633" cy="9435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1E965A-13FF-5D49-B98C-1308D9303AA0}"/>
              </a:ext>
            </a:extLst>
          </p:cNvPr>
          <p:cNvSpPr/>
          <p:nvPr/>
        </p:nvSpPr>
        <p:spPr>
          <a:xfrm>
            <a:off x="1862608" y="4145561"/>
            <a:ext cx="4775200" cy="107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3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Half-space cooling solutions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DDF48-8073-2A4A-8150-347DE2E764BC}"/>
              </a:ext>
            </a:extLst>
          </p:cNvPr>
          <p:cNvSpPr/>
          <p:nvPr/>
        </p:nvSpPr>
        <p:spPr>
          <a:xfrm>
            <a:off x="208344" y="3523525"/>
            <a:ext cx="8746757" cy="104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4C2726F-FD2F-0645-BC2A-4BB66353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76" y="1327262"/>
            <a:ext cx="4406385" cy="9435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F52C1-CDB2-5C46-A254-32B9405DEEA2}"/>
              </a:ext>
            </a:extLst>
          </p:cNvPr>
          <p:cNvSpPr/>
          <p:nvPr/>
        </p:nvSpPr>
        <p:spPr>
          <a:xfrm>
            <a:off x="606052" y="2425475"/>
            <a:ext cx="860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Solutions previously derived (for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20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0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):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4681C1-0711-9D4C-A219-769320A8A0B9}"/>
              </a:ext>
            </a:extLst>
          </p:cNvPr>
          <p:cNvSpPr/>
          <p:nvPr/>
        </p:nvSpPr>
        <p:spPr>
          <a:xfrm>
            <a:off x="606052" y="851293"/>
            <a:ext cx="860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Results in the following solution for water depth (bathymetry); 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85FE96-C9B0-784C-AB3C-3872AAC8A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46" y="4190151"/>
            <a:ext cx="4775200" cy="97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09604-E0EF-B946-A4CA-BEE08939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788" y="3061161"/>
            <a:ext cx="2984500" cy="850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30DA9B-912C-FD4B-8D0A-6500B6CFFE75}"/>
              </a:ext>
            </a:extLst>
          </p:cNvPr>
          <p:cNvSpPr/>
          <p:nvPr/>
        </p:nvSpPr>
        <p:spPr>
          <a:xfrm>
            <a:off x="1902936" y="1327262"/>
            <a:ext cx="4406385" cy="9435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C8274-D822-7F45-AA94-339953509E5A}"/>
              </a:ext>
            </a:extLst>
          </p:cNvPr>
          <p:cNvSpPr/>
          <p:nvPr/>
        </p:nvSpPr>
        <p:spPr>
          <a:xfrm>
            <a:off x="2389832" y="3011824"/>
            <a:ext cx="3306633" cy="9435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1E965A-13FF-5D49-B98C-1308D9303AA0}"/>
              </a:ext>
            </a:extLst>
          </p:cNvPr>
          <p:cNvSpPr/>
          <p:nvPr/>
        </p:nvSpPr>
        <p:spPr>
          <a:xfrm>
            <a:off x="1862608" y="4145561"/>
            <a:ext cx="4775200" cy="107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909B1E-CA7A-B248-87D4-B7D3725CE4A0}"/>
              </a:ext>
            </a:extLst>
          </p:cNvPr>
          <p:cNvSpPr/>
          <p:nvPr/>
        </p:nvSpPr>
        <p:spPr>
          <a:xfrm>
            <a:off x="0" y="5626880"/>
            <a:ext cx="91439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 they match observations?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Half-space cooling solutions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5F6E90A-FA91-E741-9FF9-28C0EE05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" y="767224"/>
            <a:ext cx="6907427" cy="35600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811B26-7D38-BA4F-8A25-24BD4982AC50}"/>
              </a:ext>
            </a:extLst>
          </p:cNvPr>
          <p:cNvSpPr/>
          <p:nvPr/>
        </p:nvSpPr>
        <p:spPr>
          <a:xfrm>
            <a:off x="1940011" y="3293076"/>
            <a:ext cx="951470" cy="240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9E724A-9B5E-1443-951A-F4C5BA60D185}"/>
              </a:ext>
            </a:extLst>
          </p:cNvPr>
          <p:cNvSpPr/>
          <p:nvPr/>
        </p:nvSpPr>
        <p:spPr>
          <a:xfrm>
            <a:off x="1618735" y="1334530"/>
            <a:ext cx="5931243" cy="1878227"/>
          </a:xfrm>
          <a:custGeom>
            <a:avLst/>
            <a:gdLst>
              <a:gd name="connsiteX0" fmla="*/ 5931243 w 5931243"/>
              <a:gd name="connsiteY0" fmla="*/ 1878227 h 1878227"/>
              <a:gd name="connsiteX1" fmla="*/ 4868562 w 5931243"/>
              <a:gd name="connsiteY1" fmla="*/ 1816444 h 1878227"/>
              <a:gd name="connsiteX2" fmla="*/ 3348681 w 5931243"/>
              <a:gd name="connsiteY2" fmla="*/ 1631092 h 1878227"/>
              <a:gd name="connsiteX3" fmla="*/ 1841157 w 5931243"/>
              <a:gd name="connsiteY3" fmla="*/ 1272746 h 1878227"/>
              <a:gd name="connsiteX4" fmla="*/ 345989 w 5931243"/>
              <a:gd name="connsiteY4" fmla="*/ 494271 h 1878227"/>
              <a:gd name="connsiteX5" fmla="*/ 0 w 5931243"/>
              <a:gd name="connsiteY5" fmla="*/ 0 h 187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1243" h="1878227">
                <a:moveTo>
                  <a:pt x="5931243" y="1878227"/>
                </a:moveTo>
                <a:cubicBezTo>
                  <a:pt x="5615116" y="1867930"/>
                  <a:pt x="5298989" y="1857633"/>
                  <a:pt x="4868562" y="1816444"/>
                </a:cubicBezTo>
                <a:cubicBezTo>
                  <a:pt x="4438135" y="1775255"/>
                  <a:pt x="3853248" y="1721708"/>
                  <a:pt x="3348681" y="1631092"/>
                </a:cubicBezTo>
                <a:cubicBezTo>
                  <a:pt x="2844114" y="1540476"/>
                  <a:pt x="2341606" y="1462216"/>
                  <a:pt x="1841157" y="1272746"/>
                </a:cubicBezTo>
                <a:cubicBezTo>
                  <a:pt x="1340708" y="1083276"/>
                  <a:pt x="652848" y="706395"/>
                  <a:pt x="345989" y="494271"/>
                </a:cubicBezTo>
                <a:cubicBezTo>
                  <a:pt x="39130" y="282147"/>
                  <a:pt x="19565" y="141073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0CEA3-90E6-D741-8B88-AD701C63099F}"/>
              </a:ext>
            </a:extLst>
          </p:cNvPr>
          <p:cNvSpPr/>
          <p:nvPr/>
        </p:nvSpPr>
        <p:spPr>
          <a:xfrm>
            <a:off x="2903838" y="1045236"/>
            <a:ext cx="8600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Bathymetry: Stein and Stein, 1992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57E0C-6E7B-BB4E-ACD6-5A14A3B4EBB8}"/>
              </a:ext>
            </a:extLst>
          </p:cNvPr>
          <p:cNvSpPr txBox="1"/>
          <p:nvPr/>
        </p:nvSpPr>
        <p:spPr>
          <a:xfrm>
            <a:off x="163780" y="4247746"/>
            <a:ext cx="411547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young seafloor (t &lt; ~100 Ma), works well. 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older seafloor, observations show: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Shallower seafloor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1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211663" y="6350168"/>
            <a:ext cx="7043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Use conduction eq. to derive idealized geotherms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0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Half-space cooling solutions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5F6E90A-FA91-E741-9FF9-28C0EE05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" y="767224"/>
            <a:ext cx="6907427" cy="35600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811B26-7D38-BA4F-8A25-24BD4982AC50}"/>
              </a:ext>
            </a:extLst>
          </p:cNvPr>
          <p:cNvSpPr/>
          <p:nvPr/>
        </p:nvSpPr>
        <p:spPr>
          <a:xfrm>
            <a:off x="1940011" y="3293076"/>
            <a:ext cx="951470" cy="240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9E724A-9B5E-1443-951A-F4C5BA60D185}"/>
              </a:ext>
            </a:extLst>
          </p:cNvPr>
          <p:cNvSpPr/>
          <p:nvPr/>
        </p:nvSpPr>
        <p:spPr>
          <a:xfrm>
            <a:off x="1618735" y="1334530"/>
            <a:ext cx="5931243" cy="1878227"/>
          </a:xfrm>
          <a:custGeom>
            <a:avLst/>
            <a:gdLst>
              <a:gd name="connsiteX0" fmla="*/ 5931243 w 5931243"/>
              <a:gd name="connsiteY0" fmla="*/ 1878227 h 1878227"/>
              <a:gd name="connsiteX1" fmla="*/ 4868562 w 5931243"/>
              <a:gd name="connsiteY1" fmla="*/ 1816444 h 1878227"/>
              <a:gd name="connsiteX2" fmla="*/ 3348681 w 5931243"/>
              <a:gd name="connsiteY2" fmla="*/ 1631092 h 1878227"/>
              <a:gd name="connsiteX3" fmla="*/ 1841157 w 5931243"/>
              <a:gd name="connsiteY3" fmla="*/ 1272746 h 1878227"/>
              <a:gd name="connsiteX4" fmla="*/ 345989 w 5931243"/>
              <a:gd name="connsiteY4" fmla="*/ 494271 h 1878227"/>
              <a:gd name="connsiteX5" fmla="*/ 0 w 5931243"/>
              <a:gd name="connsiteY5" fmla="*/ 0 h 187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1243" h="1878227">
                <a:moveTo>
                  <a:pt x="5931243" y="1878227"/>
                </a:moveTo>
                <a:cubicBezTo>
                  <a:pt x="5615116" y="1867930"/>
                  <a:pt x="5298989" y="1857633"/>
                  <a:pt x="4868562" y="1816444"/>
                </a:cubicBezTo>
                <a:cubicBezTo>
                  <a:pt x="4438135" y="1775255"/>
                  <a:pt x="3853248" y="1721708"/>
                  <a:pt x="3348681" y="1631092"/>
                </a:cubicBezTo>
                <a:cubicBezTo>
                  <a:pt x="2844114" y="1540476"/>
                  <a:pt x="2341606" y="1462216"/>
                  <a:pt x="1841157" y="1272746"/>
                </a:cubicBezTo>
                <a:cubicBezTo>
                  <a:pt x="1340708" y="1083276"/>
                  <a:pt x="652848" y="706395"/>
                  <a:pt x="345989" y="494271"/>
                </a:cubicBezTo>
                <a:cubicBezTo>
                  <a:pt x="39130" y="282147"/>
                  <a:pt x="19565" y="141073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B5FD82-978B-6246-A109-C2DE02F4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047" y="2439817"/>
            <a:ext cx="4115472" cy="423222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95801F-00F8-9145-BE4E-F0F664AA4E99}"/>
              </a:ext>
            </a:extLst>
          </p:cNvPr>
          <p:cNvSpPr/>
          <p:nvPr/>
        </p:nvSpPr>
        <p:spPr>
          <a:xfrm>
            <a:off x="5226907" y="2079779"/>
            <a:ext cx="8600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Heat flow: Lister et al., 1990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24E6F-9B3D-0143-9048-2FD3D524342E}"/>
              </a:ext>
            </a:extLst>
          </p:cNvPr>
          <p:cNvSpPr/>
          <p:nvPr/>
        </p:nvSpPr>
        <p:spPr>
          <a:xfrm>
            <a:off x="7044087" y="2775857"/>
            <a:ext cx="951470" cy="173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57E0C-6E7B-BB4E-ACD6-5A14A3B4EBB8}"/>
              </a:ext>
            </a:extLst>
          </p:cNvPr>
          <p:cNvSpPr txBox="1"/>
          <p:nvPr/>
        </p:nvSpPr>
        <p:spPr>
          <a:xfrm>
            <a:off x="163780" y="4247746"/>
            <a:ext cx="41154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young seafloor (t &lt; ~100 Ma), works well. 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older seafloor, observations show: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Shallower seafloor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Higher heat flow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C4A46-1538-0C43-993A-6B377CAA1ACD}"/>
              </a:ext>
            </a:extLst>
          </p:cNvPr>
          <p:cNvSpPr/>
          <p:nvPr/>
        </p:nvSpPr>
        <p:spPr>
          <a:xfrm>
            <a:off x="2903838" y="1045236"/>
            <a:ext cx="8600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Bathymetry: Stein and Stein, 1992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0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9">
            <a:extLst>
              <a:ext uri="{FF2B5EF4-FFF2-40B4-BE49-F238E27FC236}">
                <a16:creationId xmlns:a16="http://schemas.microsoft.com/office/drawing/2014/main" id="{0D859718-1671-D14C-8A7D-BDFD81FAE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52" y="693306"/>
            <a:ext cx="802005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 can be explained by reduced thermal boundary layer thickness for ages &gt; ~ 100 Ma.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alt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Possibly due to onset of small-scale convection, e.g.:</a:t>
            </a:r>
          </a:p>
        </p:txBody>
      </p:sp>
      <p:grpSp>
        <p:nvGrpSpPr>
          <p:cNvPr id="53251" name="Group 32">
            <a:extLst>
              <a:ext uri="{FF2B5EF4-FFF2-40B4-BE49-F238E27FC236}">
                <a16:creationId xmlns:a16="http://schemas.microsoft.com/office/drawing/2014/main" id="{62441AAB-806A-DF4A-9007-C46AABA6460F}"/>
              </a:ext>
            </a:extLst>
          </p:cNvPr>
          <p:cNvGrpSpPr>
            <a:grpSpLocks/>
          </p:cNvGrpSpPr>
          <p:nvPr/>
        </p:nvGrpSpPr>
        <p:grpSpPr bwMode="auto">
          <a:xfrm>
            <a:off x="1077103" y="2076730"/>
            <a:ext cx="6904525" cy="3313562"/>
            <a:chOff x="942" y="1683"/>
            <a:chExt cx="4355" cy="2090"/>
          </a:xfrm>
        </p:grpSpPr>
        <p:pic>
          <p:nvPicPr>
            <p:cNvPr id="53252" name="Picture 31" descr="plate-model_s">
              <a:extLst>
                <a:ext uri="{FF2B5EF4-FFF2-40B4-BE49-F238E27FC236}">
                  <a16:creationId xmlns:a16="http://schemas.microsoft.com/office/drawing/2014/main" id="{9CD4DCC8-F6E6-834B-A279-70C2E4392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" y="1683"/>
              <a:ext cx="4355" cy="2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253" name="Group 26">
              <a:extLst>
                <a:ext uri="{FF2B5EF4-FFF2-40B4-BE49-F238E27FC236}">
                  <a16:creationId xmlns:a16="http://schemas.microsoft.com/office/drawing/2014/main" id="{2710B540-D8AD-5F4E-B802-339ED4C580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6" y="3248"/>
              <a:ext cx="1696" cy="248"/>
              <a:chOff x="1064" y="3504"/>
              <a:chExt cx="3480" cy="560"/>
            </a:xfrm>
          </p:grpSpPr>
          <p:sp>
            <p:nvSpPr>
              <p:cNvPr id="53254" name="Arc 27">
                <a:extLst>
                  <a:ext uri="{FF2B5EF4-FFF2-40B4-BE49-F238E27FC236}">
                    <a16:creationId xmlns:a16="http://schemas.microsoft.com/office/drawing/2014/main" id="{25FF5C07-247F-394E-A667-EFA66223655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064" y="3512"/>
                <a:ext cx="672" cy="544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</a:path>
                  <a:path w="43200" h="43200" stroke="0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  <a:lnTo>
                      <a:pt x="21600" y="21600"/>
                    </a:lnTo>
                    <a:lnTo>
                      <a:pt x="21600" y="-1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55" name="Arc 28">
                <a:extLst>
                  <a:ext uri="{FF2B5EF4-FFF2-40B4-BE49-F238E27FC236}">
                    <a16:creationId xmlns:a16="http://schemas.microsoft.com/office/drawing/2014/main" id="{46915FB0-C219-AC46-B686-80B95EE3051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008" y="3504"/>
                <a:ext cx="672" cy="544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</a:path>
                  <a:path w="43200" h="43200" stroke="0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  <a:lnTo>
                      <a:pt x="21600" y="21600"/>
                    </a:lnTo>
                    <a:lnTo>
                      <a:pt x="21600" y="-1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56" name="Arc 29">
                <a:extLst>
                  <a:ext uri="{FF2B5EF4-FFF2-40B4-BE49-F238E27FC236}">
                    <a16:creationId xmlns:a16="http://schemas.microsoft.com/office/drawing/2014/main" id="{9D7AECFE-DF0C-D248-A141-68D0C3FCDB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928" y="3520"/>
                <a:ext cx="672" cy="544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</a:path>
                  <a:path w="43200" h="43200" stroke="0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  <a:lnTo>
                      <a:pt x="21600" y="21600"/>
                    </a:lnTo>
                    <a:lnTo>
                      <a:pt x="21600" y="-1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57" name="Arc 30">
                <a:extLst>
                  <a:ext uri="{FF2B5EF4-FFF2-40B4-BE49-F238E27FC236}">
                    <a16:creationId xmlns:a16="http://schemas.microsoft.com/office/drawing/2014/main" id="{BFC01BBB-09D4-5245-AFA0-1BEB2262961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872" y="3512"/>
                <a:ext cx="672" cy="544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</a:path>
                  <a:path w="43200" h="43200" stroke="0" extrusionOk="0">
                    <a:moveTo>
                      <a:pt x="21600" y="-1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7786"/>
                      <a:pt x="1009" y="14041"/>
                      <a:pt x="2926" y="10744"/>
                    </a:cubicBezTo>
                    <a:lnTo>
                      <a:pt x="21600" y="21600"/>
                    </a:lnTo>
                    <a:lnTo>
                      <a:pt x="21600" y="-1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A4283A4-E9B9-7342-BD44-DBEB03739D9D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model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51C44371-9F4A-F34A-BFAA-80CFCED44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14" y="5579442"/>
            <a:ext cx="80200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modified half-space cooling model – </a:t>
            </a:r>
            <a:r>
              <a:rPr lang="en-US" altLang="en-US" sz="22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model</a:t>
            </a:r>
            <a:r>
              <a:rPr lang="en-US" alt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– takes this into account by either: adding an additional heat-source or simply limiting the thickness [See T&amp;S, Sect. 4.17].</a:t>
            </a:r>
          </a:p>
          <a:p>
            <a:r>
              <a:rPr lang="en-US" alt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10962E-F2CE-7142-ABFD-6A0B93E3E8AE}"/>
              </a:ext>
            </a:extLst>
          </p:cNvPr>
          <p:cNvSpPr/>
          <p:nvPr/>
        </p:nvSpPr>
        <p:spPr>
          <a:xfrm>
            <a:off x="1638155" y="2665940"/>
            <a:ext cx="8600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McKenzie and Parsons, 1978</a:t>
            </a:r>
          </a:p>
          <a:p>
            <a:endParaRPr lang="en-US" sz="16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6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A4283A4-E9B9-7342-BD44-DBEB03739D9D}"/>
              </a:ext>
            </a:extLst>
          </p:cNvPr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Small scale convection explanation supported by geodynamic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C3247-7DB0-004E-9590-83CF42E7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02456"/>
            <a:ext cx="8503920" cy="35837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15A228-DBF3-6E46-8CDD-EB141369B698}"/>
              </a:ext>
            </a:extLst>
          </p:cNvPr>
          <p:cNvSpPr/>
          <p:nvPr/>
        </p:nvSpPr>
        <p:spPr>
          <a:xfrm>
            <a:off x="6149958" y="1517469"/>
            <a:ext cx="8600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Huang et al., 2003, JGR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53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48485-6760-DE46-969B-959B5C8A7478}"/>
              </a:ext>
            </a:extLst>
          </p:cNvPr>
          <p:cNvSpPr txBox="1"/>
          <p:nvPr/>
        </p:nvSpPr>
        <p:spPr>
          <a:xfrm>
            <a:off x="784588" y="3979827"/>
            <a:ext cx="428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models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(of various types) do improve the fit to data but require more tuning.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5F6E90A-FA91-E741-9FF9-28C0EE05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114"/>
            <a:ext cx="5532476" cy="2851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811B26-7D38-BA4F-8A25-24BD4982AC50}"/>
              </a:ext>
            </a:extLst>
          </p:cNvPr>
          <p:cNvSpPr/>
          <p:nvPr/>
        </p:nvSpPr>
        <p:spPr>
          <a:xfrm>
            <a:off x="805493" y="2107770"/>
            <a:ext cx="1085300" cy="450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0CEA3-90E6-D741-8B88-AD701C63099F}"/>
              </a:ext>
            </a:extLst>
          </p:cNvPr>
          <p:cNvSpPr/>
          <p:nvPr/>
        </p:nvSpPr>
        <p:spPr>
          <a:xfrm>
            <a:off x="1741465" y="778851"/>
            <a:ext cx="8600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Bathymetry: Stein and Stein, 1992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B5FD82-978B-6246-A109-C2DE02F4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28" y="3114840"/>
            <a:ext cx="3451280" cy="354918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64CB1-D198-4C4F-9EEE-0B7492E21D6A}"/>
              </a:ext>
            </a:extLst>
          </p:cNvPr>
          <p:cNvSpPr/>
          <p:nvPr/>
        </p:nvSpPr>
        <p:spPr>
          <a:xfrm>
            <a:off x="7234706" y="3562028"/>
            <a:ext cx="892481" cy="263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9DD2EE-2B34-1147-A6EA-81E87B0700AD}"/>
              </a:ext>
            </a:extLst>
          </p:cNvPr>
          <p:cNvSpPr/>
          <p:nvPr/>
        </p:nvSpPr>
        <p:spPr>
          <a:xfrm>
            <a:off x="5714587" y="2659605"/>
            <a:ext cx="8600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Heat flow: Lister et al., 1990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32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9144000" cy="7123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3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conductive cooling of a thermal boundary layer describes first-order features of oceanic lithosphere.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classic half-space cooling model: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Temperature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erf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ad>
                      <m:radPr>
                        <m:degHide m:val="on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Heat flux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Ocean depth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endParaRPr lang="en-US" sz="2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Half-space cooling model breaks down at large distances from ridge (t &gt; ~ 100 Ma).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plate model tunes half-space cooling to fit heat flux and bathymetry for these regions of older seafloor. </a:t>
                </a:r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9144000" cy="7123104"/>
              </a:xfrm>
              <a:prstGeom prst="rect">
                <a:avLst/>
              </a:prstGeom>
              <a:blipFill>
                <a:blip r:embed="rId3"/>
                <a:stretch>
                  <a:fillRect t="-1426" r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83BBD54-8D8B-7943-8D4B-840208F9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856" y="1055015"/>
            <a:ext cx="5119620" cy="451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20B4B-DDEE-2F42-A326-294D46C5B72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Continental geotherms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6D5AA-C85F-2A47-95AD-D0F6A057238F}"/>
              </a:ext>
            </a:extLst>
          </p:cNvPr>
          <p:cNvSpPr txBox="1"/>
          <p:nvPr/>
        </p:nvSpPr>
        <p:spPr>
          <a:xfrm>
            <a:off x="-1423912" y="6402454"/>
            <a:ext cx="513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Figure 4-11: T&amp;S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698306-E009-B748-AAC7-516930ECB0E3}"/>
                  </a:ext>
                </a:extLst>
              </p:cNvPr>
              <p:cNvSpPr txBox="1"/>
              <p:nvPr/>
            </p:nvSpPr>
            <p:spPr>
              <a:xfrm>
                <a:off x="4584357" y="1147523"/>
                <a:ext cx="442372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Linear correlation fits data quite well.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Slope = </a:t>
                </a:r>
                <a:r>
                  <a:rPr lang="en-US" sz="21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</a:t>
                </a:r>
                <a:r>
                  <a:rPr lang="en-US" sz="2100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(~10 km).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Intercept = </a:t>
                </a:r>
                <a:r>
                  <a:rPr lang="en-US" sz="21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q</a:t>
                </a:r>
                <a:r>
                  <a:rPr lang="en-US" sz="2100" baseline="-250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(17-33 </a:t>
                </a:r>
                <a:r>
                  <a:rPr lang="en-US" sz="2100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mW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/m</a:t>
                </a:r>
                <a:r>
                  <a:rPr lang="en-US" sz="21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Different H(y) functions possible but exp(-y) the only one that preserves the q</a:t>
                </a:r>
                <a:r>
                  <a:rPr lang="en-US" sz="21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0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</a:t>
                </a:r>
                <a:r>
                  <a:rPr lang="en-US" sz="21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0</a:t>
                </a:r>
                <a:r>
                  <a:rPr lang="en-US" sz="21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relationship.</a:t>
                </a:r>
                <a:endParaRPr lang="en-US" sz="21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698306-E009-B748-AAC7-516930ECB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357" y="1147523"/>
                <a:ext cx="4423720" cy="3939540"/>
              </a:xfrm>
              <a:prstGeom prst="rect">
                <a:avLst/>
              </a:prstGeom>
              <a:blipFill>
                <a:blip r:embed="rId4"/>
                <a:stretch>
                  <a:fillRect l="-1143" t="-965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B29C2F3-0203-A546-A4DA-60D2FBDA7889}"/>
              </a:ext>
            </a:extLst>
          </p:cNvPr>
          <p:cNvSpPr txBox="1"/>
          <p:nvPr/>
        </p:nvSpPr>
        <p:spPr>
          <a:xfrm>
            <a:off x="1709353" y="3971825"/>
            <a:ext cx="2862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Solid squares = Sierra Nevada; solid circles = Eastern US; open circles = Norway and Sweden; open squares = Canadian Shield</a:t>
            </a:r>
          </a:p>
        </p:txBody>
      </p:sp>
    </p:spTree>
    <p:extLst>
      <p:ext uri="{BB962C8B-B14F-4D97-AF65-F5344CB8AC3E}">
        <p14:creationId xmlns:p14="http://schemas.microsoft.com/office/powerpoint/2010/main" val="326588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20B4B-DDEE-2F42-A326-294D46C5B72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Continental geotherms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B3B50F-6C62-6246-AA32-A4CB7B5D9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77" y="1309815"/>
            <a:ext cx="8654654" cy="397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239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20B4B-DDEE-2F42-A326-294D46C5B72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Continental geotherms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B3B50F-6C62-6246-AA32-A4CB7B5D9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77" y="1309815"/>
            <a:ext cx="8654654" cy="3977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4" name="Picture 4" descr="XENOLITHS">
            <a:extLst>
              <a:ext uri="{FF2B5EF4-FFF2-40B4-BE49-F238E27FC236}">
                <a16:creationId xmlns:a16="http://schemas.microsoft.com/office/drawing/2014/main" id="{D50D1524-4BCE-0A4F-8D04-47DD8AF5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831850"/>
            <a:ext cx="65024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7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20B4B-DDEE-2F42-A326-294D46C5B72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Next: Cooling of oceanic plates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DC9EE-E8CA-1A47-8853-EC83D044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4" y="939114"/>
            <a:ext cx="8828400" cy="5164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C2A270-C4B5-874A-B9D5-5033F9990799}"/>
              </a:ext>
            </a:extLst>
          </p:cNvPr>
          <p:cNvSpPr txBox="1"/>
          <p:nvPr/>
        </p:nvSpPr>
        <p:spPr>
          <a:xfrm>
            <a:off x="-1535118" y="6488668"/>
            <a:ext cx="513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C.E. Watkins, 2016</a:t>
            </a:r>
          </a:p>
        </p:txBody>
      </p:sp>
    </p:spTree>
    <p:extLst>
      <p:ext uri="{BB962C8B-B14F-4D97-AF65-F5344CB8AC3E}">
        <p14:creationId xmlns:p14="http://schemas.microsoft.com/office/powerpoint/2010/main" val="135986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20B4B-DDEE-2F42-A326-294D46C5B72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Oceanic plates are the outer thermal boundary layer</a:t>
            </a:r>
          </a:p>
        </p:txBody>
      </p:sp>
      <p:pic>
        <p:nvPicPr>
          <p:cNvPr id="6" name="Picture 4" descr="Image with no description">
            <a:extLst>
              <a:ext uri="{FF2B5EF4-FFF2-40B4-BE49-F238E27FC236}">
                <a16:creationId xmlns:a16="http://schemas.microsoft.com/office/drawing/2014/main" id="{210EFD59-E79A-BA4E-B803-4A7D60F8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22" y="571883"/>
            <a:ext cx="4289955" cy="60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57C453A9-43A7-9042-B5B6-ADF657ACD074}"/>
              </a:ext>
            </a:extLst>
          </p:cNvPr>
          <p:cNvSpPr/>
          <p:nvPr/>
        </p:nvSpPr>
        <p:spPr>
          <a:xfrm>
            <a:off x="2687567" y="800444"/>
            <a:ext cx="4167176" cy="448843"/>
          </a:xfrm>
          <a:custGeom>
            <a:avLst/>
            <a:gdLst>
              <a:gd name="connsiteX0" fmla="*/ 216271 w 4167176"/>
              <a:gd name="connsiteY0" fmla="*/ 385805 h 448843"/>
              <a:gd name="connsiteX1" fmla="*/ 2452844 w 4167176"/>
              <a:gd name="connsiteY1" fmla="*/ 447588 h 448843"/>
              <a:gd name="connsiteX2" fmla="*/ 3923298 w 4167176"/>
              <a:gd name="connsiteY2" fmla="*/ 398161 h 448843"/>
              <a:gd name="connsiteX3" fmla="*/ 4096292 w 4167176"/>
              <a:gd name="connsiteY3" fmla="*/ 101599 h 448843"/>
              <a:gd name="connsiteX4" fmla="*/ 3194249 w 4167176"/>
              <a:gd name="connsiteY4" fmla="*/ 27459 h 448843"/>
              <a:gd name="connsiteX5" fmla="*/ 784682 w 4167176"/>
              <a:gd name="connsiteY5" fmla="*/ 27459 h 448843"/>
              <a:gd name="connsiteX6" fmla="*/ 154487 w 4167176"/>
              <a:gd name="connsiteY6" fmla="*/ 27459 h 448843"/>
              <a:gd name="connsiteX7" fmla="*/ 216271 w 4167176"/>
              <a:gd name="connsiteY7" fmla="*/ 385805 h 44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7176" h="448843">
                <a:moveTo>
                  <a:pt x="216271" y="385805"/>
                </a:moveTo>
                <a:cubicBezTo>
                  <a:pt x="599331" y="455827"/>
                  <a:pt x="1835006" y="445529"/>
                  <a:pt x="2452844" y="447588"/>
                </a:cubicBezTo>
                <a:cubicBezTo>
                  <a:pt x="3070682" y="449647"/>
                  <a:pt x="3649390" y="455826"/>
                  <a:pt x="3923298" y="398161"/>
                </a:cubicBezTo>
                <a:cubicBezTo>
                  <a:pt x="4197206" y="340496"/>
                  <a:pt x="4217800" y="163383"/>
                  <a:pt x="4096292" y="101599"/>
                </a:cubicBezTo>
                <a:cubicBezTo>
                  <a:pt x="3974784" y="39815"/>
                  <a:pt x="3746184" y="39816"/>
                  <a:pt x="3194249" y="27459"/>
                </a:cubicBezTo>
                <a:cubicBezTo>
                  <a:pt x="2642314" y="15102"/>
                  <a:pt x="784682" y="27459"/>
                  <a:pt x="784682" y="27459"/>
                </a:cubicBezTo>
                <a:cubicBezTo>
                  <a:pt x="278055" y="27459"/>
                  <a:pt x="253341" y="-34325"/>
                  <a:pt x="154487" y="27459"/>
                </a:cubicBezTo>
                <a:cubicBezTo>
                  <a:pt x="55633" y="89243"/>
                  <a:pt x="-166789" y="315783"/>
                  <a:pt x="216271" y="38580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1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20B4B-DDEE-2F42-A326-294D46C5B72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Oceanic plates are the outer thermal boundary layer</a:t>
            </a:r>
          </a:p>
        </p:txBody>
      </p:sp>
      <p:pic>
        <p:nvPicPr>
          <p:cNvPr id="6" name="Picture 4" descr="Image with no description">
            <a:extLst>
              <a:ext uri="{FF2B5EF4-FFF2-40B4-BE49-F238E27FC236}">
                <a16:creationId xmlns:a16="http://schemas.microsoft.com/office/drawing/2014/main" id="{210EFD59-E79A-BA4E-B803-4A7D60F8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22" y="571883"/>
            <a:ext cx="4289955" cy="60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57C453A9-43A7-9042-B5B6-ADF657ACD074}"/>
              </a:ext>
            </a:extLst>
          </p:cNvPr>
          <p:cNvSpPr/>
          <p:nvPr/>
        </p:nvSpPr>
        <p:spPr>
          <a:xfrm>
            <a:off x="2687567" y="800444"/>
            <a:ext cx="4167176" cy="448843"/>
          </a:xfrm>
          <a:custGeom>
            <a:avLst/>
            <a:gdLst>
              <a:gd name="connsiteX0" fmla="*/ 216271 w 4167176"/>
              <a:gd name="connsiteY0" fmla="*/ 385805 h 448843"/>
              <a:gd name="connsiteX1" fmla="*/ 2452844 w 4167176"/>
              <a:gd name="connsiteY1" fmla="*/ 447588 h 448843"/>
              <a:gd name="connsiteX2" fmla="*/ 3923298 w 4167176"/>
              <a:gd name="connsiteY2" fmla="*/ 398161 h 448843"/>
              <a:gd name="connsiteX3" fmla="*/ 4096292 w 4167176"/>
              <a:gd name="connsiteY3" fmla="*/ 101599 h 448843"/>
              <a:gd name="connsiteX4" fmla="*/ 3194249 w 4167176"/>
              <a:gd name="connsiteY4" fmla="*/ 27459 h 448843"/>
              <a:gd name="connsiteX5" fmla="*/ 784682 w 4167176"/>
              <a:gd name="connsiteY5" fmla="*/ 27459 h 448843"/>
              <a:gd name="connsiteX6" fmla="*/ 154487 w 4167176"/>
              <a:gd name="connsiteY6" fmla="*/ 27459 h 448843"/>
              <a:gd name="connsiteX7" fmla="*/ 216271 w 4167176"/>
              <a:gd name="connsiteY7" fmla="*/ 385805 h 44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7176" h="448843">
                <a:moveTo>
                  <a:pt x="216271" y="385805"/>
                </a:moveTo>
                <a:cubicBezTo>
                  <a:pt x="599331" y="455827"/>
                  <a:pt x="1835006" y="445529"/>
                  <a:pt x="2452844" y="447588"/>
                </a:cubicBezTo>
                <a:cubicBezTo>
                  <a:pt x="3070682" y="449647"/>
                  <a:pt x="3649390" y="455826"/>
                  <a:pt x="3923298" y="398161"/>
                </a:cubicBezTo>
                <a:cubicBezTo>
                  <a:pt x="4197206" y="340496"/>
                  <a:pt x="4217800" y="163383"/>
                  <a:pt x="4096292" y="101599"/>
                </a:cubicBezTo>
                <a:cubicBezTo>
                  <a:pt x="3974784" y="39815"/>
                  <a:pt x="3746184" y="39816"/>
                  <a:pt x="3194249" y="27459"/>
                </a:cubicBezTo>
                <a:cubicBezTo>
                  <a:pt x="2642314" y="15102"/>
                  <a:pt x="784682" y="27459"/>
                  <a:pt x="784682" y="27459"/>
                </a:cubicBezTo>
                <a:cubicBezTo>
                  <a:pt x="278055" y="27459"/>
                  <a:pt x="253341" y="-34325"/>
                  <a:pt x="154487" y="27459"/>
                </a:cubicBezTo>
                <a:cubicBezTo>
                  <a:pt x="55633" y="89243"/>
                  <a:pt x="-166789" y="315783"/>
                  <a:pt x="216271" y="38580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F0BB131-8CEB-BB44-B457-4C3375ABB104}"/>
              </a:ext>
            </a:extLst>
          </p:cNvPr>
          <p:cNvSpPr/>
          <p:nvPr/>
        </p:nvSpPr>
        <p:spPr>
          <a:xfrm>
            <a:off x="2687567" y="3246837"/>
            <a:ext cx="4167176" cy="448843"/>
          </a:xfrm>
          <a:custGeom>
            <a:avLst/>
            <a:gdLst>
              <a:gd name="connsiteX0" fmla="*/ 216271 w 4167176"/>
              <a:gd name="connsiteY0" fmla="*/ 385805 h 448843"/>
              <a:gd name="connsiteX1" fmla="*/ 2452844 w 4167176"/>
              <a:gd name="connsiteY1" fmla="*/ 447588 h 448843"/>
              <a:gd name="connsiteX2" fmla="*/ 3923298 w 4167176"/>
              <a:gd name="connsiteY2" fmla="*/ 398161 h 448843"/>
              <a:gd name="connsiteX3" fmla="*/ 4096292 w 4167176"/>
              <a:gd name="connsiteY3" fmla="*/ 101599 h 448843"/>
              <a:gd name="connsiteX4" fmla="*/ 3194249 w 4167176"/>
              <a:gd name="connsiteY4" fmla="*/ 27459 h 448843"/>
              <a:gd name="connsiteX5" fmla="*/ 784682 w 4167176"/>
              <a:gd name="connsiteY5" fmla="*/ 27459 h 448843"/>
              <a:gd name="connsiteX6" fmla="*/ 154487 w 4167176"/>
              <a:gd name="connsiteY6" fmla="*/ 27459 h 448843"/>
              <a:gd name="connsiteX7" fmla="*/ 216271 w 4167176"/>
              <a:gd name="connsiteY7" fmla="*/ 385805 h 44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7176" h="448843">
                <a:moveTo>
                  <a:pt x="216271" y="385805"/>
                </a:moveTo>
                <a:cubicBezTo>
                  <a:pt x="599331" y="455827"/>
                  <a:pt x="1835006" y="445529"/>
                  <a:pt x="2452844" y="447588"/>
                </a:cubicBezTo>
                <a:cubicBezTo>
                  <a:pt x="3070682" y="449647"/>
                  <a:pt x="3649390" y="455826"/>
                  <a:pt x="3923298" y="398161"/>
                </a:cubicBezTo>
                <a:cubicBezTo>
                  <a:pt x="4197206" y="340496"/>
                  <a:pt x="4217800" y="163383"/>
                  <a:pt x="4096292" y="101599"/>
                </a:cubicBezTo>
                <a:cubicBezTo>
                  <a:pt x="3974784" y="39815"/>
                  <a:pt x="3746184" y="39816"/>
                  <a:pt x="3194249" y="27459"/>
                </a:cubicBezTo>
                <a:cubicBezTo>
                  <a:pt x="2642314" y="15102"/>
                  <a:pt x="784682" y="27459"/>
                  <a:pt x="784682" y="27459"/>
                </a:cubicBezTo>
                <a:cubicBezTo>
                  <a:pt x="278055" y="27459"/>
                  <a:pt x="253341" y="-34325"/>
                  <a:pt x="154487" y="27459"/>
                </a:cubicBezTo>
                <a:cubicBezTo>
                  <a:pt x="55633" y="89243"/>
                  <a:pt x="-166789" y="315783"/>
                  <a:pt x="216271" y="38580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3D8E7-CACB-6147-A8A3-1DC59494FC8E}"/>
              </a:ext>
            </a:extLst>
          </p:cNvPr>
          <p:cNvSpPr txBox="1"/>
          <p:nvPr/>
        </p:nvSpPr>
        <p:spPr>
          <a:xfrm>
            <a:off x="824646" y="755560"/>
            <a:ext cx="262288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TBL</a:t>
            </a:r>
            <a:r>
              <a:rPr lang="en-US" sz="2900" baseline="-25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635EC-B081-A14A-A5C7-5BDC52228F88}"/>
              </a:ext>
            </a:extLst>
          </p:cNvPr>
          <p:cNvSpPr txBox="1"/>
          <p:nvPr/>
        </p:nvSpPr>
        <p:spPr>
          <a:xfrm>
            <a:off x="843154" y="3134629"/>
            <a:ext cx="262288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TBL</a:t>
            </a:r>
            <a:r>
              <a:rPr lang="en-US" sz="2900" baseline="-25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67E44-2CE4-F34D-B27C-B40AABB16613}"/>
              </a:ext>
            </a:extLst>
          </p:cNvPr>
          <p:cNvSpPr/>
          <p:nvPr/>
        </p:nvSpPr>
        <p:spPr>
          <a:xfrm>
            <a:off x="1796251" y="3785446"/>
            <a:ext cx="6272710" cy="2905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2E1FB-C0B0-094F-969E-B7FD68A26555}"/>
              </a:ext>
            </a:extLst>
          </p:cNvPr>
          <p:cNvSpPr txBox="1"/>
          <p:nvPr/>
        </p:nvSpPr>
        <p:spPr>
          <a:xfrm>
            <a:off x="500878" y="4195508"/>
            <a:ext cx="86188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Thermal boundary layer 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(TBL) = a region with very high temperature gradients that is dominated by conductive heat transfer.</a:t>
            </a:r>
          </a:p>
          <a:p>
            <a:endParaRPr lang="en-US" sz="2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 Earth: </a:t>
            </a:r>
            <a:r>
              <a:rPr lang="en-US" sz="23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3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lithospheric plates, and ii) core-mantle boundary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6E499-9449-7A46-AFAA-012B6820F356}"/>
              </a:ext>
            </a:extLst>
          </p:cNvPr>
          <p:cNvSpPr txBox="1"/>
          <p:nvPr/>
        </p:nvSpPr>
        <p:spPr>
          <a:xfrm>
            <a:off x="6496855" y="3230264"/>
            <a:ext cx="2622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conduction</a:t>
            </a:r>
            <a:endParaRPr lang="en-US" sz="2500" baseline="-25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65CB6-772D-F24A-80D7-F26EE47E4C07}"/>
              </a:ext>
            </a:extLst>
          </p:cNvPr>
          <p:cNvSpPr txBox="1"/>
          <p:nvPr/>
        </p:nvSpPr>
        <p:spPr>
          <a:xfrm>
            <a:off x="6460837" y="751180"/>
            <a:ext cx="2622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conduction</a:t>
            </a:r>
            <a:endParaRPr lang="en-US" sz="2500" baseline="-25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0A9310B-A2D5-0040-B0AC-F39507C548C6}"/>
              </a:ext>
            </a:extLst>
          </p:cNvPr>
          <p:cNvSpPr/>
          <p:nvPr/>
        </p:nvSpPr>
        <p:spPr>
          <a:xfrm>
            <a:off x="7112794" y="1396313"/>
            <a:ext cx="647251" cy="1779373"/>
          </a:xfrm>
          <a:custGeom>
            <a:avLst/>
            <a:gdLst>
              <a:gd name="connsiteX0" fmla="*/ 474256 w 647251"/>
              <a:gd name="connsiteY0" fmla="*/ 0 h 1779373"/>
              <a:gd name="connsiteX1" fmla="*/ 227121 w 647251"/>
              <a:gd name="connsiteY1" fmla="*/ 185352 h 1779373"/>
              <a:gd name="connsiteX2" fmla="*/ 29413 w 647251"/>
              <a:gd name="connsiteY2" fmla="*/ 630195 h 1779373"/>
              <a:gd name="connsiteX3" fmla="*/ 41770 w 647251"/>
              <a:gd name="connsiteY3" fmla="*/ 1248033 h 1779373"/>
              <a:gd name="connsiteX4" fmla="*/ 412473 w 647251"/>
              <a:gd name="connsiteY4" fmla="*/ 1705233 h 1779373"/>
              <a:gd name="connsiteX5" fmla="*/ 647251 w 647251"/>
              <a:gd name="connsiteY5" fmla="*/ 1779373 h 17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251" h="1779373">
                <a:moveTo>
                  <a:pt x="474256" y="0"/>
                </a:moveTo>
                <a:cubicBezTo>
                  <a:pt x="387758" y="40160"/>
                  <a:pt x="301261" y="80320"/>
                  <a:pt x="227121" y="185352"/>
                </a:cubicBezTo>
                <a:cubicBezTo>
                  <a:pt x="152980" y="290385"/>
                  <a:pt x="60305" y="453082"/>
                  <a:pt x="29413" y="630195"/>
                </a:cubicBezTo>
                <a:cubicBezTo>
                  <a:pt x="-1479" y="807309"/>
                  <a:pt x="-22073" y="1068860"/>
                  <a:pt x="41770" y="1248033"/>
                </a:cubicBezTo>
                <a:cubicBezTo>
                  <a:pt x="105613" y="1427206"/>
                  <a:pt x="311560" y="1616676"/>
                  <a:pt x="412473" y="1705233"/>
                </a:cubicBezTo>
                <a:cubicBezTo>
                  <a:pt x="513386" y="1793790"/>
                  <a:pt x="552516" y="1769076"/>
                  <a:pt x="647251" y="1779373"/>
                </a:cubicBez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BAB705C-D3D6-584F-9C6F-935B1D5BF63E}"/>
              </a:ext>
            </a:extLst>
          </p:cNvPr>
          <p:cNvSpPr/>
          <p:nvPr/>
        </p:nvSpPr>
        <p:spPr>
          <a:xfrm>
            <a:off x="7508387" y="1145646"/>
            <a:ext cx="647251" cy="1779373"/>
          </a:xfrm>
          <a:custGeom>
            <a:avLst/>
            <a:gdLst>
              <a:gd name="connsiteX0" fmla="*/ 474256 w 647251"/>
              <a:gd name="connsiteY0" fmla="*/ 0 h 1779373"/>
              <a:gd name="connsiteX1" fmla="*/ 227121 w 647251"/>
              <a:gd name="connsiteY1" fmla="*/ 185352 h 1779373"/>
              <a:gd name="connsiteX2" fmla="*/ 29413 w 647251"/>
              <a:gd name="connsiteY2" fmla="*/ 630195 h 1779373"/>
              <a:gd name="connsiteX3" fmla="*/ 41770 w 647251"/>
              <a:gd name="connsiteY3" fmla="*/ 1248033 h 1779373"/>
              <a:gd name="connsiteX4" fmla="*/ 412473 w 647251"/>
              <a:gd name="connsiteY4" fmla="*/ 1705233 h 1779373"/>
              <a:gd name="connsiteX5" fmla="*/ 647251 w 647251"/>
              <a:gd name="connsiteY5" fmla="*/ 1779373 h 17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251" h="1779373">
                <a:moveTo>
                  <a:pt x="474256" y="0"/>
                </a:moveTo>
                <a:cubicBezTo>
                  <a:pt x="387758" y="40160"/>
                  <a:pt x="301261" y="80320"/>
                  <a:pt x="227121" y="185352"/>
                </a:cubicBezTo>
                <a:cubicBezTo>
                  <a:pt x="152980" y="290385"/>
                  <a:pt x="60305" y="453082"/>
                  <a:pt x="29413" y="630195"/>
                </a:cubicBezTo>
                <a:cubicBezTo>
                  <a:pt x="-1479" y="807309"/>
                  <a:pt x="-22073" y="1068860"/>
                  <a:pt x="41770" y="1248033"/>
                </a:cubicBezTo>
                <a:cubicBezTo>
                  <a:pt x="105613" y="1427206"/>
                  <a:pt x="311560" y="1616676"/>
                  <a:pt x="412473" y="1705233"/>
                </a:cubicBezTo>
                <a:cubicBezTo>
                  <a:pt x="513386" y="1793790"/>
                  <a:pt x="552516" y="1769076"/>
                  <a:pt x="647251" y="1779373"/>
                </a:cubicBez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32C88-37B7-4E44-9872-027EE0B839C5}"/>
              </a:ext>
            </a:extLst>
          </p:cNvPr>
          <p:cNvSpPr txBox="1"/>
          <p:nvPr/>
        </p:nvSpPr>
        <p:spPr>
          <a:xfrm>
            <a:off x="6532083" y="1901919"/>
            <a:ext cx="2622889" cy="4770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convection</a:t>
            </a:r>
            <a:endParaRPr lang="en-US" sz="2500" baseline="-25000" dirty="0">
              <a:solidFill>
                <a:schemeClr val="accent2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4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Oceanic plates form via the cooling of mantle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C3959F0-0A00-074B-A6FE-AB651BA3A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702" y="1397000"/>
            <a:ext cx="25808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Composition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170AFEBB-1049-5441-9A68-A3D9F50B792D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816100"/>
            <a:ext cx="8763000" cy="4184650"/>
            <a:chOff x="96" y="920"/>
            <a:chExt cx="5520" cy="263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5F93B0-DCFF-2442-9121-1CBEBB2AA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49" b="10124"/>
            <a:stretch>
              <a:fillRect/>
            </a:stretch>
          </p:blipFill>
          <p:spPr bwMode="auto">
            <a:xfrm>
              <a:off x="96" y="920"/>
              <a:ext cx="5520" cy="2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521052DE-BA24-9844-BB5B-4E0B68FE27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46826">
              <a:off x="2974" y="2177"/>
              <a:ext cx="7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 dirty="0">
                  <a:solidFill>
                    <a:srgbClr val="FF0000"/>
                  </a:solidFill>
                </a:rPr>
                <a:t>1000°C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AF138F2B-DF09-6B43-89BF-7131DF74F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944"/>
              <a:ext cx="10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rgbClr val="FF0000"/>
                  </a:solidFill>
                </a:rPr>
                <a:t>~1300°C</a:t>
              </a:r>
              <a:endParaRPr lang="en-US" altLang="en-US" dirty="0"/>
            </a:p>
          </p:txBody>
        </p:sp>
      </p:grpSp>
      <p:sp>
        <p:nvSpPr>
          <p:cNvPr id="13" name="Rectangle 7">
            <a:extLst>
              <a:ext uri="{FF2B5EF4-FFF2-40B4-BE49-F238E27FC236}">
                <a16:creationId xmlns:a16="http://schemas.microsoft.com/office/drawing/2014/main" id="{3516B0EB-C944-544D-B9DB-289853CC4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397000"/>
            <a:ext cx="4381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Thermal and mechanical structure</a:t>
            </a:r>
          </a:p>
        </p:txBody>
      </p:sp>
    </p:spTree>
    <p:extLst>
      <p:ext uri="{BB962C8B-B14F-4D97-AF65-F5344CB8AC3E}">
        <p14:creationId xmlns:p14="http://schemas.microsoft.com/office/powerpoint/2010/main" val="347527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3364</TotalTime>
  <Words>890</Words>
  <Application>Microsoft Macintosh PowerPoint</Application>
  <PresentationFormat>On-screen Show (4:3)</PresentationFormat>
  <Paragraphs>175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111</cp:revision>
  <dcterms:created xsi:type="dcterms:W3CDTF">2021-07-09T17:19:50Z</dcterms:created>
  <dcterms:modified xsi:type="dcterms:W3CDTF">2021-12-30T19:33:03Z</dcterms:modified>
</cp:coreProperties>
</file>